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305" r:id="rId4"/>
    <p:sldId id="312" r:id="rId5"/>
    <p:sldId id="288" r:id="rId6"/>
    <p:sldId id="287" r:id="rId7"/>
    <p:sldId id="295" r:id="rId8"/>
    <p:sldId id="296" r:id="rId9"/>
    <p:sldId id="313" r:id="rId10"/>
    <p:sldId id="306" r:id="rId11"/>
    <p:sldId id="307" r:id="rId12"/>
    <p:sldId id="314" r:id="rId13"/>
    <p:sldId id="308" r:id="rId14"/>
    <p:sldId id="309" r:id="rId15"/>
    <p:sldId id="311" r:id="rId16"/>
    <p:sldId id="300" r:id="rId17"/>
    <p:sldId id="302" r:id="rId18"/>
    <p:sldId id="262" r:id="rId19"/>
    <p:sldId id="293" r:id="rId20"/>
    <p:sldId id="260" r:id="rId21"/>
    <p:sldId id="261" r:id="rId22"/>
    <p:sldId id="275" r:id="rId23"/>
    <p:sldId id="263" r:id="rId24"/>
    <p:sldId id="266" r:id="rId25"/>
    <p:sldId id="303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0B"/>
    <a:srgbClr val="BF2A01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>
      <p:cViewPr varScale="1">
        <p:scale>
          <a:sx n="51" d="100"/>
          <a:sy n="51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ECE3B-F1B4-41E7-AA64-FFF80EDB0567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62413-7EE7-4AD7-AB56-864E513EE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1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ADF3-B59E-449B-AC2B-3957CFE425AE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5ADE-B8A9-4A3C-8429-DACEBD80F4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6F44-F46C-4F2B-B527-9E75A6014C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1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counts depends on data’s value for purposes it has served or may serve, so consider these as first step.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Copyright restrictions can</a:t>
            </a:r>
            <a:r>
              <a:rPr lang="en-GB" baseline="0" dirty="0"/>
              <a:t> be particularly complicated when data has been aggregated or reused.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5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Documentation</a:t>
            </a:r>
            <a:r>
              <a:rPr lang="en-GB" baseline="0" dirty="0"/>
              <a:t> and metadata are essentially descriptive information about the information contained in a dataset. There should be good documentation at the study level, for example a description of the research methodology that created the data – [the best metadata the data can have is the publication it supports] or a data paper. There should also be documentation at the file, item and variable level suitable so that someone reusing the data can understand it – this could be ensuring that excel spreadsheets have sensible row and column descriptions or that a document is included with the dataset which properly explains any abbreviations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2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likely home of an electronic research data resource attached to a persistent identifier is a data repository (exceptions being resources not available over the web which have a PI attached to a metadata record – physical resource, cumbersomely large dataset etc.)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Ensuring that</a:t>
            </a:r>
            <a:r>
              <a:rPr lang="en-GB" baseline="0" dirty="0"/>
              <a:t> other researchers can understand and effectively reuse data that they access online without the help of the data’s creator is a more complicated task and requires a greater investment of effort to do successfully.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Domain best</a:t>
            </a:r>
          </a:p>
          <a:p>
            <a:r>
              <a:rPr lang="en-GB" dirty="0"/>
              <a:t>General – need</a:t>
            </a:r>
            <a:r>
              <a:rPr lang="en-GB" baseline="0" dirty="0"/>
              <a:t> to ensure it’s suitable for your use</a:t>
            </a:r>
          </a:p>
          <a:p>
            <a:r>
              <a:rPr lang="en-GB" baseline="0" dirty="0"/>
              <a:t>Institutional – will keep data of low value or data with no other home but may not ensure targeted visibility</a:t>
            </a:r>
          </a:p>
          <a:p>
            <a:r>
              <a:rPr lang="en-GB" baseline="0" dirty="0"/>
              <a:t>Journal – fulfils journal requirements but does not offer repo functionality or longevity required by funders</a:t>
            </a:r>
          </a:p>
          <a:p>
            <a:r>
              <a:rPr lang="en-GB" baseline="0" dirty="0"/>
              <a:t>Web page – may target domain academics and allow manipulation of data and support for living datasets. Does not have </a:t>
            </a:r>
            <a:r>
              <a:rPr lang="en-GB" baseline="0" dirty="0" err="1"/>
              <a:t>citability</a:t>
            </a:r>
            <a:r>
              <a:rPr lang="en-GB" baseline="0" dirty="0"/>
              <a:t>, longevity or engender user trust that the resource is the same as the one described in publications.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7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journals</a:t>
            </a:r>
            <a:r>
              <a:rPr lang="en-GB" baseline="0" dirty="0"/>
              <a:t> require that the data being described in articles be freely available and usually mandate where it should be deposited, this can help to identify community-accepted repositories.</a:t>
            </a:r>
            <a:endParaRPr lang="en-GB" dirty="0"/>
          </a:p>
          <a:p>
            <a:r>
              <a:rPr lang="en-GB" dirty="0"/>
              <a:t>Some</a:t>
            </a:r>
            <a:r>
              <a:rPr lang="en-GB" baseline="0" dirty="0"/>
              <a:t> journals may also offer recommendations for appropriate places to deposit research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2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the data be citable? – Is a DOI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4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University of Bournemouth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DCC\Pictures\dcc-logo_png_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951"/>
            <a:ext cx="3380929" cy="9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779912" y="4766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because</a:t>
            </a:r>
            <a:r>
              <a:rPr lang="en-GB" sz="2000" b="0" baseline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good research needs good data</a:t>
            </a:r>
            <a:endParaRPr lang="en-GB" sz="2000" b="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52"/>
            <a:ext cx="8229600" cy="9743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6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02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5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0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7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0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9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912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1EC8-96BA-446C-BEF6-5B8A1AC4601F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712" y="1022085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2913" indent="-442913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drupal/resources/metadata-standard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osharing.org/biodbco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llcome.ac.uk/About-us/Policy/Spotlight-issues/Data-sharing/Guidance-for-researchers/WTX060360.htm" TargetMode="External"/><Relationship Id="rId4" Type="http://schemas.openxmlformats.org/officeDocument/2006/relationships/hyperlink" Target="https://www.wiki.ed.ac.uk/display/datashare/Sources+of+dataset+peer+revie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manningcommunitynews.com/" TargetMode="External"/><Relationship Id="rId2" Type="http://schemas.openxmlformats.org/officeDocument/2006/relationships/hyperlink" Target="mailto:J.Rans@ed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mrand.net/" TargetMode="External"/><Relationship Id="rId5" Type="http://schemas.openxmlformats.org/officeDocument/2006/relationships/hyperlink" Target="https://www.clarin.eu/sites/default/files/handles.png" TargetMode="External"/><Relationship Id="rId4" Type="http://schemas.openxmlformats.org/officeDocument/2006/relationships/image" Target="../media/image23.jpg"/><Relationship Id="rId9" Type="http://schemas.openxmlformats.org/officeDocument/2006/relationships/hyperlink" Target="http://www.gsm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342584" cy="1968624"/>
          </a:xfrm>
        </p:spPr>
        <p:txBody>
          <a:bodyPr>
            <a:normAutofit/>
          </a:bodyPr>
          <a:lstStyle/>
          <a:p>
            <a:r>
              <a:rPr lang="en-GB" dirty="0"/>
              <a:t>Sharing Data</a:t>
            </a:r>
            <a:br>
              <a:rPr lang="en-GB" dirty="0"/>
            </a:br>
            <a:r>
              <a:rPr lang="en-GB" sz="3100" dirty="0"/>
              <a:t>30</a:t>
            </a:r>
            <a:r>
              <a:rPr lang="en-GB" sz="3100" baseline="30000" dirty="0"/>
              <a:t>th</a:t>
            </a:r>
            <a:r>
              <a:rPr lang="en-GB" sz="3100" dirty="0"/>
              <a:t> November 2016</a:t>
            </a:r>
            <a:br>
              <a:rPr lang="en-GB" sz="3100" dirty="0"/>
            </a:br>
            <a:r>
              <a:rPr lang="en-GB" sz="3100" dirty="0"/>
              <a:t>Friends House, London Euston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en-GB" dirty="0"/>
              <a:t>Jonathan Rans</a:t>
            </a:r>
          </a:p>
          <a:p>
            <a:r>
              <a:rPr lang="en-GB" dirty="0"/>
              <a:t>Digital Curation Centre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554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18326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work is licensed under the Creative Commons Attribution 2.5 UK: Scotland License. </a:t>
            </a:r>
          </a:p>
        </p:txBody>
      </p:sp>
    </p:spTree>
    <p:extLst>
      <p:ext uri="{BB962C8B-B14F-4D97-AF65-F5344CB8AC3E}">
        <p14:creationId xmlns:p14="http://schemas.microsoft.com/office/powerpoint/2010/main" val="299840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description -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92896"/>
            <a:ext cx="2952328" cy="2497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cs typeface="Calibri" pitchFamily="34" charset="0"/>
              </a:rPr>
              <a:t>Citable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cs typeface="Calibri" pitchFamily="34" charset="0"/>
              </a:rPr>
              <a:t>Findable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cs typeface="Calibri" pitchFamily="34" charset="0"/>
              </a:rPr>
              <a:t>Re-usable</a:t>
            </a:r>
          </a:p>
        </p:txBody>
      </p:sp>
    </p:spTree>
    <p:extLst>
      <p:ext uri="{BB962C8B-B14F-4D97-AF65-F5344CB8AC3E}">
        <p14:creationId xmlns:p14="http://schemas.microsoft.com/office/powerpoint/2010/main" val="386474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Ensure the data can be found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071724" cy="3600400"/>
          </a:xfrm>
        </p:spPr>
      </p:pic>
      <p:sp>
        <p:nvSpPr>
          <p:cNvPr id="3" name="TextBox 2"/>
          <p:cNvSpPr txBox="1"/>
          <p:nvPr/>
        </p:nvSpPr>
        <p:spPr>
          <a:xfrm>
            <a:off x="495722" y="1610566"/>
            <a:ext cx="837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Get a persistent identifier – e.g. </a:t>
            </a:r>
            <a:r>
              <a:rPr lang="en-GB" sz="3200" b="1" dirty="0">
                <a:solidFill>
                  <a:srgbClr val="FF0000"/>
                </a:solidFill>
              </a:rPr>
              <a:t>DataCite DOI</a:t>
            </a:r>
          </a:p>
        </p:txBody>
      </p:sp>
    </p:spTree>
    <p:extLst>
      <p:ext uri="{BB962C8B-B14F-4D97-AF65-F5344CB8AC3E}">
        <p14:creationId xmlns:p14="http://schemas.microsoft.com/office/powerpoint/2010/main" val="403753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Linking and 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384376"/>
          </a:xfrm>
        </p:spPr>
        <p:txBody>
          <a:bodyPr/>
          <a:lstStyle/>
          <a:p>
            <a:r>
              <a:rPr lang="en-GB" dirty="0"/>
              <a:t>Linking open data to publications increases citations</a:t>
            </a:r>
          </a:p>
          <a:p>
            <a:r>
              <a:rPr lang="en-GB" dirty="0"/>
              <a:t>Want evidence?</a:t>
            </a:r>
          </a:p>
          <a:p>
            <a:pPr lvl="1"/>
            <a:r>
              <a:rPr lang="en-GB" dirty="0"/>
              <a:t>Alter, </a:t>
            </a:r>
            <a:r>
              <a:rPr lang="en-GB" dirty="0" err="1"/>
              <a:t>Pienta</a:t>
            </a:r>
            <a:r>
              <a:rPr lang="en-GB" dirty="0"/>
              <a:t>, Lyle – 240%, social sciences *</a:t>
            </a:r>
          </a:p>
          <a:p>
            <a:pPr lvl="1"/>
            <a:r>
              <a:rPr lang="en-GB" dirty="0" err="1"/>
              <a:t>Piwowar</a:t>
            </a:r>
            <a:r>
              <a:rPr lang="en-GB" dirty="0"/>
              <a:t>, Vision – 9% (microarray data)†</a:t>
            </a:r>
          </a:p>
          <a:p>
            <a:pPr lvl="1"/>
            <a:r>
              <a:rPr lang="en-GB" dirty="0" err="1"/>
              <a:t>Henneken</a:t>
            </a:r>
            <a:r>
              <a:rPr lang="en-GB" dirty="0"/>
              <a:t>, </a:t>
            </a:r>
            <a:r>
              <a:rPr lang="en-GB" dirty="0" err="1"/>
              <a:t>Accomazzi</a:t>
            </a:r>
            <a:r>
              <a:rPr lang="en-GB" dirty="0"/>
              <a:t> – 20% (astronomy) </a:t>
            </a:r>
            <a:r>
              <a:rPr lang="en-GB" sz="2400" baseline="30000" dirty="0"/>
              <a:t>#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956" y="5528610"/>
            <a:ext cx="86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# Edwin </a:t>
            </a:r>
            <a:r>
              <a:rPr lang="en-GB" sz="1200" dirty="0" err="1"/>
              <a:t>Henneken</a:t>
            </a:r>
            <a:r>
              <a:rPr lang="en-GB" sz="1200" dirty="0"/>
              <a:t>, Alberto </a:t>
            </a:r>
            <a:r>
              <a:rPr lang="en-GB" sz="1200" dirty="0" err="1"/>
              <a:t>Accomazzi</a:t>
            </a:r>
            <a:r>
              <a:rPr lang="en-GB" sz="1200" dirty="0"/>
              <a:t>, (2011) Linking to Data - Effect on Citation Rates in Astronomy. http://arxiv.org/abs/1111.3618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" y="573525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Amy </a:t>
            </a:r>
            <a:r>
              <a:rPr lang="en-GB" sz="1200" dirty="0" err="1"/>
              <a:t>Pienta</a:t>
            </a:r>
            <a:r>
              <a:rPr lang="en-GB" sz="1200" dirty="0"/>
              <a:t>, George Alter, Jared Lyle, (2010) The Enduring Value of Social Science Research: The Use and Reuse of Primary Research Data.</a:t>
            </a:r>
          </a:p>
          <a:p>
            <a:r>
              <a:rPr lang="en-GB" sz="1200" dirty="0"/>
              <a:t>http://hdl.handle.net/2027.42/78307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† </a:t>
            </a:r>
            <a:r>
              <a:rPr lang="en-GB" sz="1200" dirty="0" err="1"/>
              <a:t>Piwowar</a:t>
            </a:r>
            <a:r>
              <a:rPr lang="en-GB" sz="1200" dirty="0"/>
              <a:t> H, Vision TJ. (2013) Data reuse &amp; the open data citation advantage. </a:t>
            </a:r>
            <a:r>
              <a:rPr lang="en-GB" sz="1200" dirty="0" err="1"/>
              <a:t>PeerJ</a:t>
            </a:r>
            <a:r>
              <a:rPr lang="en-GB" sz="1200" dirty="0"/>
              <a:t> </a:t>
            </a:r>
            <a:r>
              <a:rPr lang="en-GB" sz="1200" dirty="0" err="1"/>
              <a:t>PrePrints</a:t>
            </a:r>
            <a:r>
              <a:rPr lang="en-GB" sz="1200" dirty="0"/>
              <a:t> 1:e1v1 http://dx.doi.org/10.7287/peerj.preprints.1v1</a:t>
            </a:r>
          </a:p>
        </p:txBody>
      </p:sp>
    </p:spTree>
    <p:extLst>
      <p:ext uri="{BB962C8B-B14F-4D97-AF65-F5344CB8AC3E}">
        <p14:creationId xmlns:p14="http://schemas.microsoft.com/office/powerpoint/2010/main" val="70266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Ensure it can be used appropriately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Funders usually require datasets to carry information on access and any restrictions or conditions that apply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81" y="3573016"/>
            <a:ext cx="6367668" cy="15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Ensuring the utility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65"/>
          </a:xfrm>
        </p:spPr>
        <p:txBody>
          <a:bodyPr/>
          <a:lstStyle/>
          <a:p>
            <a:r>
              <a:rPr lang="en-GB" dirty="0"/>
              <a:t>The what, why and how data creation must be understood</a:t>
            </a:r>
          </a:p>
          <a:p>
            <a:r>
              <a:rPr lang="en-GB" dirty="0"/>
              <a:t>Data dictionaries</a:t>
            </a:r>
          </a:p>
          <a:p>
            <a:r>
              <a:rPr lang="en-GB" dirty="0"/>
              <a:t>Columns/rows labelled</a:t>
            </a:r>
          </a:p>
          <a:p>
            <a:r>
              <a:rPr lang="en-GB" dirty="0"/>
              <a:t>Variable ranges defined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37919"/>
            <a:ext cx="9144001" cy="21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DCC metadata catalogue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5376971" cy="5040560"/>
          </a:xfrm>
        </p:spPr>
      </p:pic>
      <p:sp>
        <p:nvSpPr>
          <p:cNvPr id="5" name="TextBox 4"/>
          <p:cNvSpPr txBox="1"/>
          <p:nvPr/>
        </p:nvSpPr>
        <p:spPr>
          <a:xfrm>
            <a:off x="1763688" y="63813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http://www.dcc.ac.uk/drupal/resources/metadata-standards</a:t>
            </a:r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25922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catalogue lists: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Metadata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17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the where…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" y="1340768"/>
            <a:ext cx="9150351" cy="5256584"/>
          </a:xfrm>
        </p:spPr>
      </p:pic>
    </p:spTree>
    <p:extLst>
      <p:ext uri="{BB962C8B-B14F-4D97-AF65-F5344CB8AC3E}">
        <p14:creationId xmlns:p14="http://schemas.microsoft.com/office/powerpoint/2010/main" val="348136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sharing 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628800"/>
            <a:ext cx="8229600" cy="4997165"/>
          </a:xfrm>
        </p:spPr>
        <p:txBody>
          <a:bodyPr/>
          <a:lstStyle/>
          <a:p>
            <a:r>
              <a:rPr lang="en-GB" dirty="0"/>
              <a:t>Domain repository</a:t>
            </a:r>
          </a:p>
          <a:p>
            <a:r>
              <a:rPr lang="en-GB" dirty="0"/>
              <a:t>General repository – Figshare, </a:t>
            </a:r>
            <a:r>
              <a:rPr lang="en-GB" dirty="0" err="1"/>
              <a:t>Zenodo</a:t>
            </a:r>
            <a:r>
              <a:rPr lang="en-GB" dirty="0"/>
              <a:t>, Dryad</a:t>
            </a:r>
          </a:p>
          <a:p>
            <a:r>
              <a:rPr lang="en-GB" dirty="0"/>
              <a:t>Institutional repository</a:t>
            </a:r>
          </a:p>
          <a:p>
            <a:r>
              <a:rPr lang="en-GB" dirty="0"/>
              <a:t>Journal supplementary material</a:t>
            </a:r>
          </a:p>
          <a:p>
            <a:r>
              <a:rPr lang="en-GB" dirty="0"/>
              <a:t>Departmental web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581128"/>
            <a:ext cx="396276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42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3060948" cy="306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Depositing in multiple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 single location may not provide all that is needed</a:t>
            </a:r>
          </a:p>
          <a:p>
            <a:endParaRPr lang="en-GB" dirty="0"/>
          </a:p>
          <a:p>
            <a:r>
              <a:rPr lang="en-GB" dirty="0"/>
              <a:t>Niche disciplinary repositories may not offer guaranteed longevity</a:t>
            </a:r>
          </a:p>
          <a:p>
            <a:endParaRPr lang="en-GB" dirty="0"/>
          </a:p>
          <a:p>
            <a:r>
              <a:rPr lang="en-GB" dirty="0"/>
              <a:t>IR may hold prestige datasets</a:t>
            </a:r>
          </a:p>
          <a:p>
            <a:pPr lvl="1"/>
            <a:r>
              <a:rPr lang="en-GB" dirty="0"/>
              <a:t>Is it the repository of last resort?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4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Repository selection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67241" cy="4300612"/>
          </a:xfrm>
        </p:spPr>
      </p:pic>
    </p:spTree>
    <p:extLst>
      <p:ext uri="{BB962C8B-B14F-4D97-AF65-F5344CB8AC3E}">
        <p14:creationId xmlns:p14="http://schemas.microsoft.com/office/powerpoint/2010/main" val="35233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/>
              <a:t>Why make data available?</a:t>
            </a:r>
          </a:p>
        </p:txBody>
      </p:sp>
      <p:pic>
        <p:nvPicPr>
          <p:cNvPr id="4" name="Picture 1" descr="C:\Users\slj2z\AppData\Local\Microsoft\Windows\Temporary Internet Files\Content.Outlook\3N1UC24W\OpenSci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49744" cy="521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43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71301"/>
            <a:ext cx="3481130" cy="2900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conversation with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61331"/>
            <a:ext cx="8153400" cy="3960440"/>
          </a:xfrm>
        </p:spPr>
        <p:txBody>
          <a:bodyPr>
            <a:normAutofit/>
          </a:bodyPr>
          <a:lstStyle/>
          <a:p>
            <a:r>
              <a:rPr lang="en-GB" dirty="0"/>
              <a:t>There may be an accepted repository used by peers or required by funders</a:t>
            </a:r>
          </a:p>
          <a:p>
            <a:r>
              <a:rPr lang="en-GB" dirty="0"/>
              <a:t>Multidisciplinary studies may not have an obvious home</a:t>
            </a:r>
          </a:p>
          <a:p>
            <a:r>
              <a:rPr lang="en-GB" dirty="0"/>
              <a:t>Data types and volumes will impact on decision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Journal’s guidance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83262"/>
            <a:ext cx="6304762" cy="4304762"/>
          </a:xfrm>
        </p:spPr>
      </p:pic>
      <p:sp>
        <p:nvSpPr>
          <p:cNvPr id="5" name="TextBox 4"/>
          <p:cNvSpPr txBox="1"/>
          <p:nvPr/>
        </p:nvSpPr>
        <p:spPr>
          <a:xfrm>
            <a:off x="467544" y="135751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Journal of Open Psychology Data</a:t>
            </a:r>
          </a:p>
        </p:txBody>
      </p:sp>
    </p:spTree>
    <p:extLst>
      <p:ext uri="{BB962C8B-B14F-4D97-AF65-F5344CB8AC3E}">
        <p14:creationId xmlns:p14="http://schemas.microsoft.com/office/powerpoint/2010/main" val="124219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249616" cy="5001344"/>
          </a:xfrm>
        </p:spPr>
        <p:txBody>
          <a:bodyPr>
            <a:normAutofit/>
          </a:bodyPr>
          <a:lstStyle/>
          <a:p>
            <a:pPr>
              <a:buSzPct val="60000"/>
              <a:buFont typeface="Wingdings" charset="2"/>
              <a:buChar char="Ø"/>
            </a:pPr>
            <a:r>
              <a:rPr lang="en-US" sz="2800" dirty="0"/>
              <a:t>General directories</a:t>
            </a:r>
          </a:p>
          <a:p>
            <a:pPr lvl="1">
              <a:spcAft>
                <a:spcPts val="2400"/>
              </a:spcAft>
              <a:buSzPct val="60000"/>
              <a:buNone/>
            </a:pPr>
            <a:r>
              <a:rPr lang="en-US" sz="1946" dirty="0"/>
              <a:t>Re3data.org</a:t>
            </a:r>
          </a:p>
          <a:p>
            <a:pPr>
              <a:buSzPct val="60000"/>
              <a:buFont typeface="Wingdings" charset="2"/>
              <a:buChar char="Ø"/>
            </a:pPr>
            <a:r>
              <a:rPr lang="en-US" sz="2800" dirty="0"/>
              <a:t>Domain specific directories</a:t>
            </a:r>
          </a:p>
          <a:p>
            <a:pPr lvl="1">
              <a:spcAft>
                <a:spcPts val="2400"/>
              </a:spcAft>
              <a:buSzPct val="60000"/>
              <a:buNone/>
            </a:pPr>
            <a:r>
              <a:rPr lang="en-US" sz="1946" dirty="0"/>
              <a:t>e.g. life sciences – </a:t>
            </a:r>
            <a:r>
              <a:rPr lang="en-US" sz="1946" dirty="0">
                <a:hlinkClick r:id="rId3"/>
              </a:rPr>
              <a:t>Biosharing.org</a:t>
            </a:r>
            <a:endParaRPr lang="en-US" sz="1946" dirty="0"/>
          </a:p>
          <a:p>
            <a:pPr>
              <a:buSzPct val="60000"/>
              <a:buFont typeface="Wingdings" charset="2"/>
              <a:buChar char="Ø"/>
            </a:pPr>
            <a:r>
              <a:rPr lang="en-US" sz="2811" dirty="0"/>
              <a:t>Data journal recommendations</a:t>
            </a:r>
          </a:p>
          <a:p>
            <a:pPr lvl="1">
              <a:spcAft>
                <a:spcPts val="2400"/>
              </a:spcAft>
              <a:buSzPct val="60000"/>
              <a:buNone/>
            </a:pPr>
            <a:r>
              <a:rPr lang="en-US" sz="1946" dirty="0"/>
              <a:t>Edinburgh research data blog: </a:t>
            </a:r>
            <a:r>
              <a:rPr lang="en-US" sz="1946" dirty="0">
                <a:hlinkClick r:id="rId4"/>
              </a:rPr>
              <a:t>Sources of dataset peer review</a:t>
            </a:r>
            <a:endParaRPr lang="en-US" sz="1946" dirty="0"/>
          </a:p>
          <a:p>
            <a:pPr>
              <a:buSzPct val="60000"/>
              <a:buFont typeface="Wingdings" charset="2"/>
              <a:buChar char="Ø"/>
            </a:pPr>
            <a:r>
              <a:rPr lang="en-US" sz="2800" dirty="0"/>
              <a:t>Funding body recommendations</a:t>
            </a:r>
          </a:p>
          <a:p>
            <a:pPr lvl="1">
              <a:spcAft>
                <a:spcPts val="2400"/>
              </a:spcAft>
              <a:buSzPct val="60000"/>
              <a:buNone/>
            </a:pPr>
            <a:r>
              <a:rPr lang="en-US" sz="1935" dirty="0"/>
              <a:t>E.g. Wellcome Trust </a:t>
            </a:r>
            <a:r>
              <a:rPr lang="en-US" sz="1935" dirty="0">
                <a:hlinkClick r:id="rId5"/>
              </a:rPr>
              <a:t>Data repositories and database sources</a:t>
            </a:r>
            <a:endParaRPr lang="en-US" sz="1935" dirty="0"/>
          </a:p>
          <a:p>
            <a:pPr>
              <a:spcAft>
                <a:spcPts val="2400"/>
              </a:spcAft>
              <a:buSzPct val="60000"/>
              <a:buFont typeface="Wingdings" charset="2"/>
              <a:buChar char="Ø"/>
            </a:pPr>
            <a:endParaRPr lang="en-US" dirty="0"/>
          </a:p>
          <a:p>
            <a:pPr>
              <a:spcAft>
                <a:spcPts val="1200"/>
              </a:spcAft>
              <a:buSzPct val="60000"/>
              <a:buFont typeface="Wingdings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Finding external repositories</a:t>
            </a:r>
          </a:p>
        </p:txBody>
      </p:sp>
    </p:spTree>
    <p:extLst>
      <p:ext uri="{BB962C8B-B14F-4D97-AF65-F5344CB8AC3E}">
        <p14:creationId xmlns:p14="http://schemas.microsoft.com/office/powerpoint/2010/main" val="318527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51920" y="2362200"/>
            <a:ext cx="5058144" cy="4495800"/>
          </a:xfrm>
        </p:spPr>
        <p:txBody>
          <a:bodyPr>
            <a:normAutofit/>
          </a:bodyPr>
          <a:lstStyle/>
          <a:p>
            <a:r>
              <a:rPr lang="en-GB" dirty="0"/>
              <a:t>Lists over 1500 data repositories</a:t>
            </a:r>
          </a:p>
          <a:p>
            <a:r>
              <a:rPr lang="en-GB" dirty="0"/>
              <a:t>Icons for ease of assessment</a:t>
            </a:r>
          </a:p>
          <a:p>
            <a:r>
              <a:rPr lang="en-GB" dirty="0"/>
              <a:t>Supported by DataCite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9579"/>
            <a:ext cx="3384376" cy="22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DCC guidelines - repositories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Is the repository reputable?</a:t>
            </a:r>
          </a:p>
          <a:p>
            <a:r>
              <a:rPr lang="en-GB" dirty="0"/>
              <a:t>Will it accept the data you want to deposit?</a:t>
            </a:r>
          </a:p>
          <a:p>
            <a:r>
              <a:rPr lang="en-GB" dirty="0"/>
              <a:t>Will data be safe in legal terms?</a:t>
            </a:r>
          </a:p>
          <a:p>
            <a:r>
              <a:rPr lang="en-GB" dirty="0"/>
              <a:t>Will the repository sustain data value?</a:t>
            </a:r>
          </a:p>
          <a:p>
            <a:r>
              <a:rPr lang="en-GB" dirty="0"/>
              <a:t>Will the repository support analysis and track data usage?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2276872" cy="22768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97319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07753" y="2636912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Jonathan Rans</a:t>
            </a:r>
          </a:p>
          <a:p>
            <a:pPr algn="ctr"/>
            <a:r>
              <a:rPr lang="en-GB" sz="3200" dirty="0">
                <a:hlinkClick r:id="rId2"/>
              </a:rPr>
              <a:t>J.Rans@ed.ac.uk</a:t>
            </a:r>
            <a:endParaRPr lang="en-GB" sz="3200" dirty="0"/>
          </a:p>
          <a:p>
            <a:pPr algn="ctr"/>
            <a:r>
              <a:rPr lang="en-GB" sz="3200" dirty="0"/>
              <a:t>@</a:t>
            </a:r>
            <a:r>
              <a:rPr lang="en-GB" sz="3200" dirty="0" err="1"/>
              <a:t>JNRans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4" y="3127609"/>
            <a:ext cx="2063500" cy="58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9" y="2760537"/>
            <a:ext cx="1316532" cy="132240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5127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/>
              <a:t>Images</a:t>
            </a:r>
          </a:p>
          <a:p>
            <a:pPr marL="0" indent="0">
              <a:buNone/>
            </a:pPr>
            <a:r>
              <a:rPr lang="en-GB" sz="1800" dirty="0"/>
              <a:t>Handles: </a:t>
            </a:r>
            <a:r>
              <a:rPr lang="en-GB" sz="1800" dirty="0">
                <a:hlinkClick r:id="rId5"/>
              </a:rPr>
              <a:t>https://www.clarin.eu/sites/default/files/handles.png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Cherries from: </a:t>
            </a:r>
            <a:r>
              <a:rPr lang="en-GB" sz="1800" dirty="0">
                <a:hlinkClick r:id="rId6"/>
              </a:rPr>
              <a:t>http://www.tomrand.net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Whispers from: </a:t>
            </a:r>
            <a:r>
              <a:rPr lang="en-GB" sz="1800" dirty="0">
                <a:hlinkClick r:id="rId7"/>
              </a:rPr>
              <a:t>http://www.manningcommunitynews.com/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Open access badges Jim Spencer from </a:t>
            </a:r>
            <a:r>
              <a:rPr lang="en-GB" sz="1800" dirty="0">
                <a:hlinkClick r:id="rId8"/>
              </a:rPr>
              <a:t>www.nature.com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Closed data from: </a:t>
            </a:r>
            <a:r>
              <a:rPr lang="en-GB" sz="1800" dirty="0">
                <a:hlinkClick r:id="rId9"/>
              </a:rPr>
              <a:t>http://www.gsma.com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07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408"/>
            <a:ext cx="9144000" cy="5690592"/>
          </a:xfrm>
        </p:spPr>
      </p:pic>
    </p:spTree>
    <p:extLst>
      <p:ext uri="{BB962C8B-B14F-4D97-AF65-F5344CB8AC3E}">
        <p14:creationId xmlns:p14="http://schemas.microsoft.com/office/powerpoint/2010/main" val="322499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must be shared?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2780928"/>
            <a:ext cx="7924800" cy="3657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/>
              <a:t>“Publicly funded research data are a public good, produced in the public interest, which should be made </a:t>
            </a:r>
            <a:r>
              <a:rPr lang="en-GB" sz="2400" dirty="0">
                <a:solidFill>
                  <a:srgbClr val="008000"/>
                </a:solidFill>
              </a:rPr>
              <a:t>openly available </a:t>
            </a:r>
            <a:r>
              <a:rPr lang="en-GB" sz="2400" dirty="0"/>
              <a:t>with </a:t>
            </a:r>
            <a:r>
              <a:rPr lang="en-GB" sz="2400" dirty="0">
                <a:solidFill>
                  <a:srgbClr val="008000"/>
                </a:solidFill>
              </a:rPr>
              <a:t>as few restrictions as possible </a:t>
            </a:r>
            <a:r>
              <a:rPr lang="en-GB" sz="2400" dirty="0"/>
              <a:t>in a timely and responsible manner.</a:t>
            </a:r>
            <a:r>
              <a:rPr lang="en-US" sz="2400" dirty="0"/>
              <a:t>”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GB" sz="2000" i="1" dirty="0"/>
              <a:t>RCUK Common Principles on Data Policy </a:t>
            </a:r>
          </a:p>
          <a:p>
            <a:pPr>
              <a:buNone/>
            </a:pPr>
            <a:endParaRPr lang="en-GB" sz="2400" i="1" dirty="0"/>
          </a:p>
          <a:p>
            <a:pPr>
              <a:buNone/>
            </a:pPr>
            <a:r>
              <a:rPr lang="en-GB" sz="2400" dirty="0"/>
              <a:t>“</a:t>
            </a:r>
            <a:r>
              <a:rPr lang="en-US" sz="2400" dirty="0"/>
              <a:t>Where data </a:t>
            </a:r>
            <a:r>
              <a:rPr lang="en-US" sz="2400" dirty="0">
                <a:solidFill>
                  <a:srgbClr val="008000"/>
                </a:solidFill>
              </a:rPr>
              <a:t>underpins published research </a:t>
            </a:r>
            <a:r>
              <a:rPr lang="en-US" sz="2400" dirty="0"/>
              <a:t>there is much greater expectation that it will be kept”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000" i="1" dirty="0"/>
              <a:t>Ben Ryan, EPSRC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75404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272284" cy="8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352"/>
            <a:ext cx="8589640" cy="974376"/>
          </a:xfrm>
        </p:spPr>
        <p:txBody>
          <a:bodyPr/>
          <a:lstStyle/>
          <a:p>
            <a:r>
              <a:rPr lang="en-US" dirty="0"/>
              <a:t>What data carries value?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7584" y="1988840"/>
            <a:ext cx="7924800" cy="365759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Quality of the data and its description</a:t>
            </a:r>
          </a:p>
          <a:p>
            <a:pPr marL="857250" lvl="1" indent="-457200">
              <a:buNone/>
            </a:pPr>
            <a:r>
              <a:rPr lang="en-GB" sz="1600" dirty="0"/>
              <a:t>complete, accurate, reliable, valid, representative etc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Demand high</a:t>
            </a:r>
          </a:p>
          <a:p>
            <a:pPr marL="857250" lvl="1" indent="-457200">
              <a:buNone/>
            </a:pPr>
            <a:r>
              <a:rPr lang="en-GB" sz="1600" dirty="0"/>
              <a:t>known users, integration potential, reputation, recommendation, appeal</a:t>
            </a: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Replication difficulty</a:t>
            </a:r>
          </a:p>
          <a:p>
            <a:pPr marL="857250" lvl="1" indent="-457200">
              <a:buNone/>
            </a:pPr>
            <a:r>
              <a:rPr lang="en-GB" sz="1600" dirty="0"/>
              <a:t>difficult, costly, or impossible to reproduce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Low barriers</a:t>
            </a:r>
          </a:p>
          <a:p>
            <a:pPr marL="857250" lvl="1" indent="-457200">
              <a:buNone/>
            </a:pPr>
            <a:r>
              <a:rPr lang="en-GB" sz="1600" dirty="0"/>
              <a:t>legal/ ethical, copyright non-restrictive terms and conditions 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Rarity</a:t>
            </a:r>
          </a:p>
          <a:p>
            <a:pPr marL="857250" lvl="1" indent="-457200">
              <a:buNone/>
            </a:pPr>
            <a:r>
              <a:rPr lang="en-GB" sz="1600" dirty="0"/>
              <a:t>unique copy or other copies at risk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3399" y="1412776"/>
            <a:ext cx="4017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Indicators that data have value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7385" y="5805264"/>
            <a:ext cx="76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Which related material does data depend on for its value?</a:t>
            </a:r>
          </a:p>
        </p:txBody>
      </p:sp>
    </p:spTree>
    <p:extLst>
      <p:ext uri="{BB962C8B-B14F-4D97-AF65-F5344CB8AC3E}">
        <p14:creationId xmlns:p14="http://schemas.microsoft.com/office/powerpoint/2010/main" val="13350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54416" cy="762000"/>
          </a:xfrm>
        </p:spPr>
        <p:txBody>
          <a:bodyPr>
            <a:normAutofit fontScale="90000"/>
          </a:bodyPr>
          <a:lstStyle/>
          <a:p>
            <a:r>
              <a:rPr lang="en-GB" dirty="0"/>
              <a:t>e.g. High Energy Physics community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20771"/>
              </p:ext>
            </p:extLst>
          </p:nvPr>
        </p:nvGraphicFramePr>
        <p:xfrm>
          <a:off x="451394" y="1772816"/>
          <a:ext cx="8305800" cy="3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084">
                <a:tc>
                  <a:txBody>
                    <a:bodyPr/>
                    <a:lstStyle/>
                    <a:p>
                      <a:r>
                        <a:rPr lang="en-US" sz="2000" dirty="0"/>
                        <a:t>Levels of data to 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Reuse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4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Additional documentation                (e.g. wikis, news forums)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Publication-related information search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8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Data in a simplified format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Outreach, simple training analyses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4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Analysis level software and the data format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Full scientific analysis based on existing</a:t>
                      </a:r>
                      <a:r>
                        <a:rPr lang="en-GB" sz="2000" baseline="0" dirty="0"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reconstruction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4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4"/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Reconstruction and simulation software and basic level data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mbria"/>
                          <a:cs typeface="Times New Roman"/>
                        </a:rPr>
                        <a:t>Full potential of the experimental data</a:t>
                      </a:r>
                      <a:endParaRPr lang="en-GB" sz="20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1" y="5229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Adapted from: DPHEP Study Group: Towards a Global Effort for Sustainable Data Preservation in High Energy Physics, May 2012 . http://arxiv.org/abs/1205.4667</a:t>
            </a:r>
          </a:p>
        </p:txBody>
      </p:sp>
    </p:spTree>
    <p:extLst>
      <p:ext uri="{BB962C8B-B14F-4D97-AF65-F5344CB8AC3E}">
        <p14:creationId xmlns:p14="http://schemas.microsoft.com/office/powerpoint/2010/main" val="84887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can’t be shared?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28188"/>
            <a:ext cx="8229600" cy="4997165"/>
          </a:xfrm>
        </p:spPr>
        <p:txBody>
          <a:bodyPr/>
          <a:lstStyle/>
          <a:p>
            <a:r>
              <a:rPr lang="en-GB" dirty="0"/>
              <a:t>Sensitive personal data</a:t>
            </a:r>
          </a:p>
          <a:p>
            <a:r>
              <a:rPr lang="en-GB" dirty="0"/>
              <a:t>Data with IP or Copyright restrictions</a:t>
            </a:r>
          </a:p>
          <a:p>
            <a:r>
              <a:rPr lang="en-GB" dirty="0"/>
              <a:t>Data that is too large to deliver over the network</a:t>
            </a:r>
          </a:p>
          <a:p>
            <a:r>
              <a:rPr lang="en-GB" dirty="0"/>
              <a:t>Physical data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408363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2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5652120" cy="4238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7153"/>
            <a:ext cx="3888432" cy="4997165"/>
          </a:xfrm>
        </p:spPr>
        <p:txBody>
          <a:bodyPr/>
          <a:lstStyle/>
          <a:p>
            <a:r>
              <a:rPr lang="en-GB" dirty="0"/>
              <a:t>It must be </a:t>
            </a:r>
            <a:r>
              <a:rPr lang="en-GB" dirty="0">
                <a:solidFill>
                  <a:srgbClr val="008000"/>
                </a:solidFill>
              </a:rPr>
              <a:t>preserved</a:t>
            </a:r>
          </a:p>
          <a:p>
            <a:r>
              <a:rPr lang="en-GB" dirty="0"/>
              <a:t>It must be </a:t>
            </a:r>
            <a:r>
              <a:rPr lang="en-GB" dirty="0">
                <a:solidFill>
                  <a:srgbClr val="008000"/>
                </a:solidFill>
              </a:rPr>
              <a:t>visible</a:t>
            </a:r>
          </a:p>
          <a:p>
            <a:r>
              <a:rPr lang="en-GB" dirty="0"/>
              <a:t>It may be accessible under </a:t>
            </a:r>
            <a:r>
              <a:rPr lang="en-GB" dirty="0">
                <a:solidFill>
                  <a:srgbClr val="008000"/>
                </a:solidFill>
              </a:rPr>
              <a:t>certain conditions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15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Ensuring data is reusable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2559430"/>
            <a:ext cx="9143999" cy="4298570"/>
          </a:xfrm>
        </p:spPr>
      </p:pic>
    </p:spTree>
    <p:extLst>
      <p:ext uri="{BB962C8B-B14F-4D97-AF65-F5344CB8AC3E}">
        <p14:creationId xmlns:p14="http://schemas.microsoft.com/office/powerpoint/2010/main" val="329745392"/>
      </p:ext>
    </p:extLst>
  </p:cSld>
  <p:clrMapOvr>
    <a:masterClrMapping/>
  </p:clrMapOvr>
</p:sld>
</file>

<file path=ppt/theme/theme1.xml><?xml version="1.0" encoding="utf-8"?>
<a:theme xmlns:a="http://schemas.openxmlformats.org/drawingml/2006/main" name="Data Management Pla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Management Planning</Template>
  <TotalTime>5218</TotalTime>
  <Words>1123</Words>
  <Application>Microsoft Office PowerPoint</Application>
  <PresentationFormat>On-screen Show (4:3)</PresentationFormat>
  <Paragraphs>151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Gill Sans MT</vt:lpstr>
      <vt:lpstr>Stencil</vt:lpstr>
      <vt:lpstr>Times New Roman</vt:lpstr>
      <vt:lpstr>Wingdings</vt:lpstr>
      <vt:lpstr>Data Management Planning</vt:lpstr>
      <vt:lpstr>Sharing Data 30th November 2016 Friends House, London Euston</vt:lpstr>
      <vt:lpstr>Why make data available?</vt:lpstr>
      <vt:lpstr>Selecting data</vt:lpstr>
      <vt:lpstr>What must be shared?</vt:lpstr>
      <vt:lpstr>What data carries value?</vt:lpstr>
      <vt:lpstr>e.g. High Energy Physics community</vt:lpstr>
      <vt:lpstr>What can’t be shared?</vt:lpstr>
      <vt:lpstr>But…</vt:lpstr>
      <vt:lpstr>Ensuring data is reusable</vt:lpstr>
      <vt:lpstr>Data description - metadata</vt:lpstr>
      <vt:lpstr>Ensure the data can be found</vt:lpstr>
      <vt:lpstr>Linking and citation</vt:lpstr>
      <vt:lpstr>Ensure it can be used appropriately</vt:lpstr>
      <vt:lpstr>Ensuring the utility of the data</vt:lpstr>
      <vt:lpstr>DCC metadata catalogue</vt:lpstr>
      <vt:lpstr>Now the where…</vt:lpstr>
      <vt:lpstr>Options for sharing open data</vt:lpstr>
      <vt:lpstr>Depositing in multiple locations</vt:lpstr>
      <vt:lpstr>Repository selection</vt:lpstr>
      <vt:lpstr>A conversation with peers</vt:lpstr>
      <vt:lpstr>Journal’s guidance</vt:lpstr>
      <vt:lpstr>Finding external repositories</vt:lpstr>
      <vt:lpstr>Finding a repository</vt:lpstr>
      <vt:lpstr>DCC guidelines - repositories</vt:lpstr>
      <vt:lpstr>Any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Planning University of Central Lancashire 22nd April 2015</dc:title>
  <dc:creator>Jonathan Rans</dc:creator>
  <cp:lastModifiedBy>DCC</cp:lastModifiedBy>
  <cp:revision>102</cp:revision>
  <cp:lastPrinted>2016-01-11T12:48:05Z</cp:lastPrinted>
  <dcterms:created xsi:type="dcterms:W3CDTF">2015-12-09T14:04:22Z</dcterms:created>
  <dcterms:modified xsi:type="dcterms:W3CDTF">2016-11-29T16:56:19Z</dcterms:modified>
</cp:coreProperties>
</file>